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6" r:id="rId3"/>
    <p:sldId id="270" r:id="rId4"/>
    <p:sldId id="271" r:id="rId5"/>
    <p:sldId id="272" r:id="rId6"/>
    <p:sldId id="273" r:id="rId7"/>
    <p:sldId id="274" r:id="rId8"/>
    <p:sldId id="275" r:id="rId9"/>
    <p:sldId id="277" r:id="rId10"/>
    <p:sldId id="276" r:id="rId11"/>
    <p:sldId id="269" r:id="rId12"/>
    <p:sldId id="262"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3911" autoAdjust="0"/>
  </p:normalViewPr>
  <p:slideViewPr>
    <p:cSldViewPr snapToGrid="0" snapToObjects="1">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AE39F0-B47B-44A5-B352-6632201B7BBE}" type="datetimeFigureOut">
              <a:rPr lang="es-CO" smtClean="0"/>
              <a:t>07/10/2020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C37AA2-0C8E-4D95-B9AE-E66E5C03ECD7}" type="slidenum">
              <a:rPr lang="es-CO" smtClean="0"/>
              <a:t>‹Nº›</a:t>
            </a:fld>
            <a:endParaRPr lang="es-CO"/>
          </a:p>
        </p:txBody>
      </p:sp>
    </p:spTree>
    <p:extLst>
      <p:ext uri="{BB962C8B-B14F-4D97-AF65-F5344CB8AC3E}">
        <p14:creationId xmlns:p14="http://schemas.microsoft.com/office/powerpoint/2010/main" val="1347697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99C2E-3BA8-524B-9239-04B76A6312E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D73997B3-8757-BD4B-84DE-A8DC84C46F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75DF0B0-0127-A144-A815-56396629A9F7}"/>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74666613-14DE-CD43-92AE-1BBA31C7825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6FF33F9-9E45-1643-8BFF-2B8E791A9101}"/>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01308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5E250-8181-334E-AE50-E02138C5638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9BB4B02-2146-F848-AFCA-B4010AA6F56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4B56FF8-EDF7-A845-9F41-3F4746EC4BFE}"/>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C088F412-9E83-8742-9488-9C62328AAA7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72205F0-884B-434C-B4AF-84973A0905F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5894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944D289-7F2A-724D-8DC6-89CFF13D35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4472D92-1D68-FC44-BE52-C8627D4B105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6CCC7D-CA74-134D-9363-3343616EC0C4}"/>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78DCE886-5FE6-8142-87E3-29C7D292F43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86270E8-A40B-8A41-9C9E-C2A3D9159539}"/>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16139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E5E6C-017E-1445-90A1-457FC581DE6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40BCC88-FAB3-B049-9C87-BFD96C5A161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7B2C808-407F-104E-B9CC-778A6F418ECF}"/>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EE209140-3540-3144-BBC1-F391F0939A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E108ADE-A64A-5847-BBE9-3636610E2CA2}"/>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4658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9CB49A-3B3F-BF4B-B41A-6C08182D3FE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5F9266D-5D90-BE4F-A138-A5E80B0DB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2321747-574E-5E49-9E07-F02C4A11978E}"/>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1A6EE84B-5A21-E54F-8A27-1004E41999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D651719-EF81-944E-AC28-0B2F4DC3EE97}"/>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9215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DF3A6D-8423-9D4C-96E9-516BD08E386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861EBC-6F53-A84E-9652-D8037BB4B9A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8ABC599-9474-F04A-A559-C9B6140C60D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6BFE9F45-F83A-FB4A-93F0-7973B4DA9F91}"/>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6" name="Marcador de pie de página 5">
            <a:extLst>
              <a:ext uri="{FF2B5EF4-FFF2-40B4-BE49-F238E27FC236}">
                <a16:creationId xmlns:a16="http://schemas.microsoft.com/office/drawing/2014/main" id="{2B4ECD18-16AF-3C43-B51E-D87D8908BD4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820041D-092C-8743-AFB7-1E9BA031C7E6}"/>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9215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96D708-61F5-0044-81BD-8FFC243B4F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11B37EB-A0F5-914E-B377-732B4E34C5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C1F5DD-2D65-4044-B44D-8BED0CA16FD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57B19E7-8FE7-DC4F-B6BB-A955F1CD4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ED8071E-0087-AC49-A10C-D83FEB10694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96860131-39AA-A648-90CA-CBFDA0D1DE2C}"/>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8" name="Marcador de pie de página 7">
            <a:extLst>
              <a:ext uri="{FF2B5EF4-FFF2-40B4-BE49-F238E27FC236}">
                <a16:creationId xmlns:a16="http://schemas.microsoft.com/office/drawing/2014/main" id="{02373F84-5804-8248-994D-F97397CBEB44}"/>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21E2E30-C046-A54F-85DE-83EB3F40B6AD}"/>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3063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D8BBE-47F2-DF4A-BD76-E08FA0D3405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4353B192-C7ED-A34D-B04A-ADFF0EF4DE49}"/>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4" name="Marcador de pie de página 3">
            <a:extLst>
              <a:ext uri="{FF2B5EF4-FFF2-40B4-BE49-F238E27FC236}">
                <a16:creationId xmlns:a16="http://schemas.microsoft.com/office/drawing/2014/main" id="{E78174E4-892C-8849-B9AE-7A4462FFC0DF}"/>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19E1FA7-21E2-C449-96CD-D8C29CFD9CD4}"/>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0112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0E3BFE0-486D-8940-9731-22059F3DFF2D}"/>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3" name="Marcador de pie de página 2">
            <a:extLst>
              <a:ext uri="{FF2B5EF4-FFF2-40B4-BE49-F238E27FC236}">
                <a16:creationId xmlns:a16="http://schemas.microsoft.com/office/drawing/2014/main" id="{EFF6CD70-526F-C44E-8E8E-7DAEC76F738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8F92FF53-39ED-F146-B056-8B09BF1E072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96283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F7B082-7D66-4043-866B-AE10DA2742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5C76904-9BA4-964E-A1C4-CBC99604A5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590A51E-6B32-4345-9704-90349908D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C8ABA50-9B5E-4743-B54E-B3FD0E4987B1}"/>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6" name="Marcador de pie de página 5">
            <a:extLst>
              <a:ext uri="{FF2B5EF4-FFF2-40B4-BE49-F238E27FC236}">
                <a16:creationId xmlns:a16="http://schemas.microsoft.com/office/drawing/2014/main" id="{F756C09C-5391-3949-8F00-7547496CEF3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6454BA0-1A83-104F-A219-E8A9725CA63F}"/>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12348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3F0A06-7D0A-FE4A-BF8A-30D472C8C9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D2546660-A678-4540-91E3-AAA4A41D1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9098EF94-CD2F-BC49-89BC-345C8ED7A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735DA0C-34A0-9B45-86B1-BD1BCAFEAC57}"/>
              </a:ext>
            </a:extLst>
          </p:cNvPr>
          <p:cNvSpPr>
            <a:spLocks noGrp="1"/>
          </p:cNvSpPr>
          <p:nvPr>
            <p:ph type="dt" sz="half" idx="10"/>
          </p:nvPr>
        </p:nvSpPr>
        <p:spPr/>
        <p:txBody>
          <a:bodyPr/>
          <a:lstStyle/>
          <a:p>
            <a:fld id="{A4A55359-3E89-DD4C-8D7F-B0EB4FF6DC6C}" type="datetimeFigureOut">
              <a:rPr lang="es-CO" smtClean="0"/>
              <a:t>07/10/2020</a:t>
            </a:fld>
            <a:endParaRPr lang="es-CO"/>
          </a:p>
        </p:txBody>
      </p:sp>
      <p:sp>
        <p:nvSpPr>
          <p:cNvPr id="6" name="Marcador de pie de página 5">
            <a:extLst>
              <a:ext uri="{FF2B5EF4-FFF2-40B4-BE49-F238E27FC236}">
                <a16:creationId xmlns:a16="http://schemas.microsoft.com/office/drawing/2014/main" id="{A0C7C8DA-6E55-2542-A5F3-33D64A19694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FEC2404-F25D-6147-9DBF-AA14C333DA75}"/>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44661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7C00008-EEF8-3E4D-A9FF-3912F2EEF3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6A9EB07-51BE-4243-AA3E-F433048F9B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C295F0-FBEF-F04E-9DFC-009D36C73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55359-3E89-DD4C-8D7F-B0EB4FF6DC6C}" type="datetimeFigureOut">
              <a:rPr lang="es-CO" smtClean="0"/>
              <a:t>07/10/2020</a:t>
            </a:fld>
            <a:endParaRPr lang="es-CO"/>
          </a:p>
        </p:txBody>
      </p:sp>
      <p:sp>
        <p:nvSpPr>
          <p:cNvPr id="5" name="Marcador de pie de página 4">
            <a:extLst>
              <a:ext uri="{FF2B5EF4-FFF2-40B4-BE49-F238E27FC236}">
                <a16:creationId xmlns:a16="http://schemas.microsoft.com/office/drawing/2014/main" id="{DD1378A6-65C9-CB4F-8D1A-54407B19D5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14EE2DC6-BCD7-ED44-AC18-56FEF6D23A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136B5-2352-3342-95E8-70F3F36F5F75}" type="slidenum">
              <a:rPr lang="es-CO" smtClean="0"/>
              <a:t>‹Nº›</a:t>
            </a:fld>
            <a:endParaRPr lang="es-CO"/>
          </a:p>
        </p:txBody>
      </p:sp>
    </p:spTree>
    <p:extLst>
      <p:ext uri="{BB962C8B-B14F-4D97-AF65-F5344CB8AC3E}">
        <p14:creationId xmlns:p14="http://schemas.microsoft.com/office/powerpoint/2010/main" val="891483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08B639D-F1B7-AB41-B833-2136D82ACF91}"/>
              </a:ext>
            </a:extLst>
          </p:cNvPr>
          <p:cNvPicPr>
            <a:picLocks noChangeAspect="1"/>
          </p:cNvPicPr>
          <p:nvPr/>
        </p:nvPicPr>
        <p:blipFill>
          <a:blip r:embed="rId2"/>
          <a:stretch>
            <a:fillRect/>
          </a:stretch>
        </p:blipFill>
        <p:spPr>
          <a:xfrm>
            <a:off x="0" y="0"/>
            <a:ext cx="12192000" cy="6858000"/>
          </a:xfrm>
          <a:prstGeom prst="rect">
            <a:avLst/>
          </a:prstGeom>
        </p:spPr>
      </p:pic>
      <p:sp>
        <p:nvSpPr>
          <p:cNvPr id="6" name="Google Shape;90;p1">
            <a:extLst>
              <a:ext uri="{FF2B5EF4-FFF2-40B4-BE49-F238E27FC236}">
                <a16:creationId xmlns:a16="http://schemas.microsoft.com/office/drawing/2014/main" id="{652069A8-41DB-0A45-8319-34320E52830F}"/>
              </a:ext>
            </a:extLst>
          </p:cNvPr>
          <p:cNvSpPr txBox="1"/>
          <p:nvPr/>
        </p:nvSpPr>
        <p:spPr>
          <a:xfrm>
            <a:off x="3320345" y="2931129"/>
            <a:ext cx="5911523" cy="1731213"/>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Análisis de datos con herramientas ofimáticas.</a:t>
            </a:r>
          </a:p>
        </p:txBody>
      </p:sp>
    </p:spTree>
    <p:extLst>
      <p:ext uri="{BB962C8B-B14F-4D97-AF65-F5344CB8AC3E}">
        <p14:creationId xmlns:p14="http://schemas.microsoft.com/office/powerpoint/2010/main" val="3817467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err="1" smtClean="0">
                <a:solidFill>
                  <a:srgbClr val="002060"/>
                </a:solidFill>
              </a:rPr>
              <a:t>Math</a:t>
            </a:r>
            <a:endParaRPr lang="en-US" sz="3600" dirty="0">
              <a:solidFill>
                <a:srgbClr val="002060"/>
              </a:solidFill>
            </a:endParaRPr>
          </a:p>
        </p:txBody>
      </p:sp>
      <p:sp>
        <p:nvSpPr>
          <p:cNvPr id="2" name="Marcador de contenido 1"/>
          <p:cNvSpPr>
            <a:spLocks noGrp="1"/>
          </p:cNvSpPr>
          <p:nvPr>
            <p:ph idx="1"/>
          </p:nvPr>
        </p:nvSpPr>
        <p:spPr>
          <a:xfrm>
            <a:off x="838200" y="1825625"/>
            <a:ext cx="3844636" cy="4351338"/>
          </a:xfrm>
        </p:spPr>
        <p:txBody>
          <a:bodyPr>
            <a:normAutofit/>
          </a:bodyPr>
          <a:lstStyle/>
          <a:p>
            <a:pPr marL="0" indent="0" algn="just">
              <a:buNone/>
            </a:pPr>
            <a:r>
              <a:rPr lang="es-MX" sz="2000" dirty="0"/>
              <a:t>Es un editor de fórmulas u ecuaciones, el cual puede utilizarse para crear ecuaciones complejas que incluyan símbolos o caracteres no disponibles para el conjunto de fuentes estándar. Aunque generalmente se utiliza para crear fórmulas en otros documentos, esta aplicación permite trabajar como aplicación independiente, es decir, que puede utilizarse para guardar o crear formulas en otros documentos que no hayan sido creados por LibreOffice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148945" y="1825625"/>
            <a:ext cx="3506801" cy="3424771"/>
          </a:xfrm>
          <a:prstGeom prst="rect">
            <a:avLst/>
          </a:prstGeom>
        </p:spPr>
      </p:pic>
    </p:spTree>
    <p:extLst>
      <p:ext uri="{BB962C8B-B14F-4D97-AF65-F5344CB8AC3E}">
        <p14:creationId xmlns:p14="http://schemas.microsoft.com/office/powerpoint/2010/main" val="4081756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779463"/>
          </a:xfrm>
        </p:spPr>
        <p:txBody>
          <a:bodyPr>
            <a:noAutofit/>
          </a:bodyPr>
          <a:lstStyle/>
          <a:p>
            <a:pPr algn="ctr"/>
            <a:r>
              <a:rPr lang="es-ES" sz="3600" dirty="0" smtClean="0">
                <a:solidFill>
                  <a:srgbClr val="002060"/>
                </a:solidFill>
              </a:rPr>
              <a:t>Bibliografía</a:t>
            </a:r>
            <a:endParaRPr lang="en-US" sz="3600" dirty="0">
              <a:solidFill>
                <a:srgbClr val="002060"/>
              </a:solidFill>
            </a:endParaRPr>
          </a:p>
        </p:txBody>
      </p:sp>
      <p:sp>
        <p:nvSpPr>
          <p:cNvPr id="2" name="Marcador de contenido 1"/>
          <p:cNvSpPr>
            <a:spLocks noGrp="1"/>
          </p:cNvSpPr>
          <p:nvPr>
            <p:ph idx="1"/>
          </p:nvPr>
        </p:nvSpPr>
        <p:spPr>
          <a:xfrm>
            <a:off x="838200" y="1144588"/>
            <a:ext cx="10515600" cy="4996905"/>
          </a:xfrm>
        </p:spPr>
        <p:txBody>
          <a:bodyPr>
            <a:normAutofit/>
          </a:bodyPr>
          <a:lstStyle/>
          <a:p>
            <a:pPr marL="0" indent="0">
              <a:buNone/>
            </a:pPr>
            <a:endParaRPr lang="es-MX" sz="5600" dirty="0"/>
          </a:p>
          <a:p>
            <a:r>
              <a:rPr lang="es-ES" sz="3400" dirty="0" smtClean="0"/>
              <a:t>[</a:t>
            </a:r>
            <a:r>
              <a:rPr lang="es-ES" sz="3400" dirty="0"/>
              <a:t>1</a:t>
            </a:r>
            <a:r>
              <a:rPr lang="es-ES" sz="3400" dirty="0" smtClean="0"/>
              <a:t>]</a:t>
            </a:r>
            <a:r>
              <a:rPr lang="es-ES" sz="3400" dirty="0"/>
              <a:t>	“Guía de primeros pasos Capítulo 1 Introducción a </a:t>
            </a:r>
            <a:r>
              <a:rPr lang="es-ES" sz="3400" dirty="0" err="1"/>
              <a:t>LibreOffice</a:t>
            </a:r>
            <a:r>
              <a:rPr lang="es-ES" sz="3400" dirty="0"/>
              <a:t>,” </a:t>
            </a:r>
            <a:r>
              <a:rPr lang="es-ES" sz="3400" dirty="0" smtClean="0"/>
              <a:t>2011</a:t>
            </a:r>
          </a:p>
          <a:p>
            <a:endParaRPr lang="es-ES" sz="3400" dirty="0"/>
          </a:p>
          <a:p>
            <a:r>
              <a:rPr lang="es-ES" sz="3400" dirty="0" smtClean="0"/>
              <a:t>[2] 	</a:t>
            </a:r>
            <a:r>
              <a:rPr lang="es-ES" sz="3400" dirty="0" err="1" smtClean="0"/>
              <a:t>WikiSysop</a:t>
            </a:r>
            <a:r>
              <a:rPr lang="es-ES" sz="3400" dirty="0"/>
              <a:t>, “Funciones estadísticas, quinta parte - </a:t>
            </a:r>
            <a:r>
              <a:rPr lang="es-ES" sz="3400" dirty="0" err="1"/>
              <a:t>LibreOffice</a:t>
            </a:r>
            <a:r>
              <a:rPr lang="es-ES" sz="3400" dirty="0"/>
              <a:t> </a:t>
            </a:r>
            <a:r>
              <a:rPr lang="es-ES" sz="3400" dirty="0" err="1"/>
              <a:t>Help</a:t>
            </a:r>
            <a:r>
              <a:rPr lang="es-ES" sz="3400" dirty="0"/>
              <a:t>,” </a:t>
            </a:r>
            <a:r>
              <a:rPr lang="es-ES" sz="3400" i="1" dirty="0" err="1"/>
              <a:t>mediawiki</a:t>
            </a:r>
            <a:r>
              <a:rPr lang="es-ES" sz="3400" dirty="0"/>
              <a:t>, 2013. [Online]. </a:t>
            </a:r>
            <a:r>
              <a:rPr lang="es-ES" sz="3400" dirty="0" err="1"/>
              <a:t>Available</a:t>
            </a:r>
            <a:r>
              <a:rPr lang="es-ES" sz="3400" dirty="0"/>
              <a:t>: https://help.libreoffice.org/4.0/Calc/Statistical_Functions_Part_Five/es. [</a:t>
            </a:r>
            <a:r>
              <a:rPr lang="es-ES" sz="3400" dirty="0" err="1"/>
              <a:t>Accessed</a:t>
            </a:r>
            <a:r>
              <a:rPr lang="es-ES" sz="3400" dirty="0"/>
              <a:t>: 05-Aug-2020].</a:t>
            </a:r>
            <a:endParaRPr lang="es-MX" sz="3400" dirty="0"/>
          </a:p>
          <a:p>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2878354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52BA786-62B5-BD4C-99C1-E90F57CCE012}"/>
              </a:ext>
            </a:extLst>
          </p:cNvPr>
          <p:cNvPicPr>
            <a:picLocks noChangeAspect="1"/>
          </p:cNvPicPr>
          <p:nvPr/>
        </p:nvPicPr>
        <p:blipFill>
          <a:blip r:embed="rId2"/>
          <a:stretch>
            <a:fillRect/>
          </a:stretch>
        </p:blipFill>
        <p:spPr>
          <a:xfrm>
            <a:off x="0" y="0"/>
            <a:ext cx="12192000" cy="6858000"/>
          </a:xfrm>
          <a:prstGeom prst="rect">
            <a:avLst/>
          </a:prstGeom>
        </p:spPr>
      </p:pic>
      <p:sp>
        <p:nvSpPr>
          <p:cNvPr id="5" name="Google Shape;90;p1">
            <a:extLst>
              <a:ext uri="{FF2B5EF4-FFF2-40B4-BE49-F238E27FC236}">
                <a16:creationId xmlns:a16="http://schemas.microsoft.com/office/drawing/2014/main" id="{7AC5EBCA-374B-1A48-86B3-D0587222E336}"/>
              </a:ext>
            </a:extLst>
          </p:cNvPr>
          <p:cNvSpPr txBox="1"/>
          <p:nvPr/>
        </p:nvSpPr>
        <p:spPr>
          <a:xfrm>
            <a:off x="3320345" y="2402491"/>
            <a:ext cx="5911523" cy="623217"/>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¡Gracias!</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48991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Libre Office</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smtClean="0"/>
              <a:t>A continuación, se hace énfasis en la herramienta Libre Office la cual es </a:t>
            </a:r>
            <a:r>
              <a:rPr lang="es-MX" sz="2000" dirty="0"/>
              <a:t>un conjunto de seis herramientas de </a:t>
            </a:r>
            <a:r>
              <a:rPr lang="es-MX" sz="2000" dirty="0" smtClean="0"/>
              <a:t>ofimáticas </a:t>
            </a:r>
            <a:r>
              <a:rPr lang="es-MX" sz="2000" dirty="0"/>
              <a:t>disponibles libremente</a:t>
            </a:r>
            <a:r>
              <a:rPr lang="es-MX" sz="2000" dirty="0" smtClean="0"/>
              <a:t>. Sin embargo, para este caso nos centraremos en Calc la cual cuanta con varias herramientas para llevar acabo análisis de la información de las hojas de calcula [1]. </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3" name="Imagen 2"/>
          <p:cNvPicPr>
            <a:picLocks noChangeAspect="1"/>
          </p:cNvPicPr>
          <p:nvPr/>
        </p:nvPicPr>
        <p:blipFill>
          <a:blip r:embed="rId4"/>
          <a:stretch>
            <a:fillRect/>
          </a:stretch>
        </p:blipFill>
        <p:spPr>
          <a:xfrm>
            <a:off x="7287441" y="438693"/>
            <a:ext cx="3397976" cy="1061676"/>
          </a:xfrm>
          <a:prstGeom prst="rect">
            <a:avLst/>
          </a:prstGeom>
        </p:spPr>
      </p:pic>
      <p:pic>
        <p:nvPicPr>
          <p:cNvPr id="4" name="Imagen 3"/>
          <p:cNvPicPr>
            <a:picLocks noChangeAspect="1"/>
          </p:cNvPicPr>
          <p:nvPr/>
        </p:nvPicPr>
        <p:blipFill>
          <a:blip r:embed="rId5"/>
          <a:stretch>
            <a:fillRect/>
          </a:stretch>
        </p:blipFill>
        <p:spPr>
          <a:xfrm>
            <a:off x="1057036" y="3160159"/>
            <a:ext cx="9525807" cy="2025911"/>
          </a:xfrm>
          <a:prstGeom prst="rect">
            <a:avLst/>
          </a:prstGeom>
        </p:spPr>
      </p:pic>
    </p:spTree>
    <p:extLst>
      <p:ext uri="{BB962C8B-B14F-4D97-AF65-F5344CB8AC3E}">
        <p14:creationId xmlns:p14="http://schemas.microsoft.com/office/powerpoint/2010/main" val="751813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Características</a:t>
            </a:r>
            <a:r>
              <a:rPr lang="en-US" sz="3600" dirty="0" smtClean="0">
                <a:solidFill>
                  <a:srgbClr val="002060"/>
                </a:solidFill>
              </a:rPr>
              <a:t> del </a:t>
            </a:r>
            <a:r>
              <a:rPr lang="es-MX" sz="3600" dirty="0" smtClean="0">
                <a:solidFill>
                  <a:srgbClr val="002060"/>
                </a:solidFill>
              </a:rPr>
              <a:t>Libre</a:t>
            </a:r>
            <a:r>
              <a:rPr lang="en-US" sz="3600" dirty="0" smtClean="0">
                <a:solidFill>
                  <a:srgbClr val="002060"/>
                </a:solidFill>
              </a:rPr>
              <a:t> Office.</a:t>
            </a:r>
            <a:endParaRPr lang="en-US" sz="3600" dirty="0">
              <a:solidFill>
                <a:srgbClr val="002060"/>
              </a:solidFill>
            </a:endParaRPr>
          </a:p>
        </p:txBody>
      </p:sp>
      <p:sp>
        <p:nvSpPr>
          <p:cNvPr id="2" name="Marcador de contenido 1"/>
          <p:cNvSpPr>
            <a:spLocks noGrp="1"/>
          </p:cNvSpPr>
          <p:nvPr>
            <p:ph idx="1"/>
          </p:nvPr>
        </p:nvSpPr>
        <p:spPr>
          <a:xfrm>
            <a:off x="838200" y="1825625"/>
            <a:ext cx="5105400" cy="4351338"/>
          </a:xfrm>
        </p:spPr>
        <p:txBody>
          <a:bodyPr>
            <a:normAutofit/>
          </a:bodyPr>
          <a:lstStyle/>
          <a:p>
            <a:pPr marL="0" indent="0">
              <a:buNone/>
            </a:pPr>
            <a:r>
              <a:rPr lang="es-MX" sz="2000" dirty="0"/>
              <a:t>Dentro de las </a:t>
            </a:r>
            <a:r>
              <a:rPr lang="es-MX" sz="2000" dirty="0" smtClean="0"/>
              <a:t>características </a:t>
            </a:r>
            <a:r>
              <a:rPr lang="es-MX" sz="2000" dirty="0"/>
              <a:t>asociadas a LibreOffice podemos encontrar </a:t>
            </a:r>
            <a:r>
              <a:rPr lang="es-MX" sz="2000" dirty="0" smtClean="0"/>
              <a:t>[2]:</a:t>
            </a:r>
            <a:endParaRPr lang="es-MX" sz="2000" dirty="0"/>
          </a:p>
          <a:p>
            <a:pPr marL="0" indent="0">
              <a:buNone/>
            </a:pPr>
            <a:r>
              <a:rPr lang="es-MX" sz="2000" dirty="0"/>
              <a:t>1. Es gratuito.</a:t>
            </a:r>
          </a:p>
          <a:p>
            <a:pPr marL="0" indent="0">
              <a:buNone/>
            </a:pPr>
            <a:r>
              <a:rPr lang="es-MX" sz="2000" dirty="0"/>
              <a:t>2. Sin barreras de idioma.</a:t>
            </a:r>
          </a:p>
          <a:p>
            <a:pPr marL="0" indent="0">
              <a:buNone/>
            </a:pPr>
            <a:r>
              <a:rPr lang="es-MX" sz="2000" dirty="0"/>
              <a:t>3. Licencia Publica LGPL.</a:t>
            </a:r>
          </a:p>
          <a:p>
            <a:pPr marL="0" indent="0">
              <a:buNone/>
            </a:pPr>
            <a:r>
              <a:rPr lang="es-MX" sz="2000" dirty="0"/>
              <a:t>4. Es de código abierto.</a:t>
            </a:r>
          </a:p>
          <a:p>
            <a:pPr marL="0" indent="0">
              <a:buNone/>
            </a:pPr>
            <a:r>
              <a:rPr lang="es-MX" sz="2000" dirty="0"/>
              <a:t>5. Presenta una interfaz de uso sencillo.</a:t>
            </a:r>
          </a:p>
          <a:p>
            <a:pPr marL="0" indent="0">
              <a:buNone/>
            </a:pPr>
            <a:r>
              <a:rPr lang="es-MX" sz="2000" dirty="0"/>
              <a:t>6. Compatible con distintos formatos.</a:t>
            </a:r>
          </a:p>
          <a:p>
            <a:pPr marL="0" indent="0">
              <a:buNone/>
            </a:pPr>
            <a:r>
              <a:rPr lang="es-MX" sz="2000" dirty="0"/>
              <a:t>7. Sus componente se encuentran integrados.</a:t>
            </a:r>
          </a:p>
          <a:p>
            <a:pPr marL="0" indent="0">
              <a:buNone/>
            </a:pPr>
            <a:r>
              <a:rPr lang="es-MX" sz="2000" dirty="0"/>
              <a:t>8. No se ata a ningún proveedor.</a:t>
            </a:r>
          </a:p>
          <a:p>
            <a:pPr marL="0" indent="0">
              <a:buNone/>
            </a:pPr>
            <a:r>
              <a:rPr lang="es-MX" sz="2000" dirty="0"/>
              <a:t>9. Es un sistema multiplataforma.</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5" name="Imagen 4"/>
          <p:cNvPicPr>
            <a:picLocks noChangeAspect="1"/>
          </p:cNvPicPr>
          <p:nvPr/>
        </p:nvPicPr>
        <p:blipFill>
          <a:blip r:embed="rId4"/>
          <a:stretch>
            <a:fillRect/>
          </a:stretch>
        </p:blipFill>
        <p:spPr>
          <a:xfrm>
            <a:off x="7914842" y="1951758"/>
            <a:ext cx="2891704" cy="3049433"/>
          </a:xfrm>
          <a:prstGeom prst="rect">
            <a:avLst/>
          </a:prstGeom>
        </p:spPr>
      </p:pic>
    </p:spTree>
    <p:extLst>
      <p:ext uri="{BB962C8B-B14F-4D97-AF65-F5344CB8AC3E}">
        <p14:creationId xmlns:p14="http://schemas.microsoft.com/office/powerpoint/2010/main" val="199819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Microsoft Office vs </a:t>
            </a:r>
            <a:r>
              <a:rPr lang="es-MX" sz="3600" smtClean="0">
                <a:solidFill>
                  <a:srgbClr val="002060"/>
                </a:solidFill>
              </a:rPr>
              <a:t>Libre Office [2].</a:t>
            </a:r>
            <a:endParaRPr lang="en-US" sz="3600" dirty="0">
              <a:solidFill>
                <a:srgbClr val="002060"/>
              </a:solidFill>
            </a:endParaRPr>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3" name="Imagen 2"/>
          <p:cNvPicPr>
            <a:picLocks noChangeAspect="1"/>
          </p:cNvPicPr>
          <p:nvPr/>
        </p:nvPicPr>
        <p:blipFill>
          <a:blip r:embed="rId4"/>
          <a:stretch>
            <a:fillRect/>
          </a:stretch>
        </p:blipFill>
        <p:spPr>
          <a:xfrm>
            <a:off x="2133600" y="1425699"/>
            <a:ext cx="7897091" cy="4387273"/>
          </a:xfrm>
          <a:prstGeom prst="rect">
            <a:avLst/>
          </a:prstGeom>
        </p:spPr>
      </p:pic>
    </p:spTree>
    <p:extLst>
      <p:ext uri="{BB962C8B-B14F-4D97-AF65-F5344CB8AC3E}">
        <p14:creationId xmlns:p14="http://schemas.microsoft.com/office/powerpoint/2010/main" val="510888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n-US" sz="3600" dirty="0">
                <a:solidFill>
                  <a:srgbClr val="002060"/>
                </a:solidFill>
              </a:rPr>
              <a:t>W</a:t>
            </a:r>
            <a:r>
              <a:rPr lang="en-US" sz="3600" dirty="0" smtClean="0">
                <a:solidFill>
                  <a:srgbClr val="002060"/>
                </a:solidFill>
              </a:rPr>
              <a:t>rite</a:t>
            </a:r>
            <a:endParaRPr lang="en-US" sz="3600" dirty="0">
              <a:solidFill>
                <a:srgbClr val="002060"/>
              </a:solidFill>
            </a:endParaRPr>
          </a:p>
        </p:txBody>
      </p:sp>
      <p:sp>
        <p:nvSpPr>
          <p:cNvPr id="2" name="Marcador de contenido 1"/>
          <p:cNvSpPr>
            <a:spLocks noGrp="1"/>
          </p:cNvSpPr>
          <p:nvPr>
            <p:ph idx="1"/>
          </p:nvPr>
        </p:nvSpPr>
        <p:spPr>
          <a:xfrm>
            <a:off x="838200" y="1825625"/>
            <a:ext cx="4468091" cy="4351338"/>
          </a:xfrm>
        </p:spPr>
        <p:txBody>
          <a:bodyPr>
            <a:normAutofit/>
          </a:bodyPr>
          <a:lstStyle/>
          <a:p>
            <a:pPr marL="0" indent="0" algn="just">
              <a:buNone/>
            </a:pPr>
            <a:r>
              <a:rPr lang="es-MX" sz="2000" dirty="0"/>
              <a:t>Es una aplicación que permite redactar, maquetar y formatear cualquier tipo de documento. Write provee las mismas funcionalidades que un procesador de texto de software propietario, ya que permite elegir entre diversas fuentes y formatos, así como insertar imágenes, tablas, diagramas, etc. en cualquier documento, la extensión por defecto con la que guarda los archivos que genera es .odt, no obstante, la aplicación permite abrir archivos con extensión .doc o .docx e incluso guardar archivos en estos formatos, siendo posible la compatibilidad con Microsoft Word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473232" y="1934580"/>
            <a:ext cx="2737097" cy="2770476"/>
          </a:xfrm>
          <a:prstGeom prst="rect">
            <a:avLst/>
          </a:prstGeom>
        </p:spPr>
      </p:pic>
    </p:spTree>
    <p:extLst>
      <p:ext uri="{BB962C8B-B14F-4D97-AF65-F5344CB8AC3E}">
        <p14:creationId xmlns:p14="http://schemas.microsoft.com/office/powerpoint/2010/main" val="3773581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Calc</a:t>
            </a:r>
            <a:endParaRPr lang="en-US" sz="3600" dirty="0">
              <a:solidFill>
                <a:srgbClr val="002060"/>
              </a:solidFill>
            </a:endParaRPr>
          </a:p>
        </p:txBody>
      </p:sp>
      <p:sp>
        <p:nvSpPr>
          <p:cNvPr id="2" name="Marcador de contenido 1"/>
          <p:cNvSpPr>
            <a:spLocks noGrp="1"/>
          </p:cNvSpPr>
          <p:nvPr>
            <p:ph idx="1"/>
          </p:nvPr>
        </p:nvSpPr>
        <p:spPr>
          <a:xfrm>
            <a:off x="838201" y="1825625"/>
            <a:ext cx="3789218" cy="4351338"/>
          </a:xfrm>
        </p:spPr>
        <p:txBody>
          <a:bodyPr>
            <a:normAutofit/>
          </a:bodyPr>
          <a:lstStyle/>
          <a:p>
            <a:pPr marL="0" indent="0" algn="just">
              <a:buNone/>
            </a:pPr>
            <a:r>
              <a:rPr lang="es-MX" sz="2000" dirty="0"/>
              <a:t>Es una hoja de cálculo en la cual se pueden introducir datos en su mayoría numérico sobre los cuales se pueden realizar análisis avanzados, generar gráficas o diagramas en 2D y 3D e implementar funciones ya que incluye más de 300 funciones para operaciones financieras, estadísticas y matemáticas, entre otras. La aplicación puede abrir y trabajar sobre documentos de Microsoft Excel y guardarlos en este formato o exportarlos como PDF o HTML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510987" y="1825625"/>
            <a:ext cx="3150611" cy="3301538"/>
          </a:xfrm>
          <a:prstGeom prst="rect">
            <a:avLst/>
          </a:prstGeom>
        </p:spPr>
      </p:pic>
    </p:spTree>
    <p:extLst>
      <p:ext uri="{BB962C8B-B14F-4D97-AF65-F5344CB8AC3E}">
        <p14:creationId xmlns:p14="http://schemas.microsoft.com/office/powerpoint/2010/main" val="66815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Impress</a:t>
            </a:r>
            <a:endParaRPr lang="en-US" sz="3600" dirty="0">
              <a:solidFill>
                <a:srgbClr val="002060"/>
              </a:solidFill>
            </a:endParaRPr>
          </a:p>
        </p:txBody>
      </p:sp>
      <p:sp>
        <p:nvSpPr>
          <p:cNvPr id="2" name="Marcador de contenido 1"/>
          <p:cNvSpPr>
            <a:spLocks noGrp="1"/>
          </p:cNvSpPr>
          <p:nvPr>
            <p:ph idx="1"/>
          </p:nvPr>
        </p:nvSpPr>
        <p:spPr>
          <a:xfrm>
            <a:off x="838200" y="1825625"/>
            <a:ext cx="4038600" cy="4351338"/>
          </a:xfrm>
        </p:spPr>
        <p:txBody>
          <a:bodyPr>
            <a:normAutofit lnSpcReduction="10000"/>
          </a:bodyPr>
          <a:lstStyle/>
          <a:p>
            <a:pPr marL="0" indent="0" algn="just">
              <a:buNone/>
            </a:pPr>
            <a:r>
              <a:rPr lang="es-MX" sz="2000" dirty="0"/>
              <a:t>Esta aplicación proporciona todas las herramientas de presentación multimedia comunes, como efectos especiales, animación y herramientas de dibujo, además de estar integrada con las funcionalidades gráficas de Draw y </a:t>
            </a:r>
            <a:r>
              <a:rPr lang="es-MX" sz="2000" dirty="0" err="1"/>
              <a:t>Math</a:t>
            </a:r>
            <a:r>
              <a:rPr lang="es-MX" sz="2000" dirty="0"/>
              <a:t> de LibreOffice. Las presentaciones o diapositivas pueden ser personalizadas con efectos especiales de texto, sonido y video, Impress es compatible con archivos de PowerPoint e incluso puede abrir o guardar sus archivos en formato Macromedia Flash (SWF)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103618" y="1825625"/>
            <a:ext cx="3106711" cy="3163541"/>
          </a:xfrm>
          <a:prstGeom prst="rect">
            <a:avLst/>
          </a:prstGeom>
        </p:spPr>
      </p:pic>
    </p:spTree>
    <p:extLst>
      <p:ext uri="{BB962C8B-B14F-4D97-AF65-F5344CB8AC3E}">
        <p14:creationId xmlns:p14="http://schemas.microsoft.com/office/powerpoint/2010/main" val="3404554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Draw</a:t>
            </a:r>
            <a:endParaRPr lang="en-US" sz="3600" dirty="0">
              <a:solidFill>
                <a:srgbClr val="002060"/>
              </a:solidFill>
            </a:endParaRPr>
          </a:p>
        </p:txBody>
      </p:sp>
      <p:sp>
        <p:nvSpPr>
          <p:cNvPr id="2" name="Marcador de contenido 1"/>
          <p:cNvSpPr>
            <a:spLocks noGrp="1"/>
          </p:cNvSpPr>
          <p:nvPr>
            <p:ph idx="1"/>
          </p:nvPr>
        </p:nvSpPr>
        <p:spPr>
          <a:xfrm>
            <a:off x="838200" y="1825625"/>
            <a:ext cx="4218709" cy="3987347"/>
          </a:xfrm>
        </p:spPr>
        <p:txBody>
          <a:bodyPr>
            <a:normAutofit/>
          </a:bodyPr>
          <a:lstStyle/>
          <a:p>
            <a:pPr marL="0" indent="0" algn="just">
              <a:buNone/>
            </a:pPr>
            <a:r>
              <a:rPr lang="es-MX" sz="2000" dirty="0"/>
              <a:t>Es una herramienta para la creación de gráficos vectoriales que puede crear desde diagramas simples o de flujo a dibujos artísticos en 3D. Draw puede utilizarse con el objetivo de pre diseñar imágenes o dibujos y agregarlas a la galería para después utilizarlas en otros componentes de LibreOffice. Esta herramienta permite importar gráficos de los formatos más comunes y guardarlos en más de 20 formatos, incluyendo PNG, HTML, PDF y Flash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651840" y="2223475"/>
            <a:ext cx="3056709" cy="3056709"/>
          </a:xfrm>
          <a:prstGeom prst="rect">
            <a:avLst/>
          </a:prstGeom>
        </p:spPr>
      </p:pic>
    </p:spTree>
    <p:extLst>
      <p:ext uri="{BB962C8B-B14F-4D97-AF65-F5344CB8AC3E}">
        <p14:creationId xmlns:p14="http://schemas.microsoft.com/office/powerpoint/2010/main" val="2796955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MX" sz="3600" dirty="0" smtClean="0">
                <a:solidFill>
                  <a:srgbClr val="002060"/>
                </a:solidFill>
              </a:rPr>
              <a:t>Base</a:t>
            </a:r>
            <a:endParaRPr lang="en-US" sz="3600" dirty="0">
              <a:solidFill>
                <a:srgbClr val="002060"/>
              </a:solidFill>
            </a:endParaRPr>
          </a:p>
        </p:txBody>
      </p:sp>
      <p:sp>
        <p:nvSpPr>
          <p:cNvPr id="2" name="Marcador de contenido 1"/>
          <p:cNvSpPr>
            <a:spLocks noGrp="1"/>
          </p:cNvSpPr>
          <p:nvPr>
            <p:ph idx="1"/>
          </p:nvPr>
        </p:nvSpPr>
        <p:spPr>
          <a:xfrm>
            <a:off x="838200" y="1825625"/>
            <a:ext cx="4703618" cy="3987347"/>
          </a:xfrm>
        </p:spPr>
        <p:txBody>
          <a:bodyPr>
            <a:normAutofit/>
          </a:bodyPr>
          <a:lstStyle/>
          <a:p>
            <a:pPr marL="0" indent="0" algn="just">
              <a:buNone/>
            </a:pPr>
            <a:r>
              <a:rPr lang="es-MX" sz="2000" dirty="0"/>
              <a:t>Proporciona herramientas para el trabajo con bases de datos dentro de una interfaz sencilla. Permite crear y editar formularios, reportes, consultas, tablas, vistas y relaciones, tales características son similares a las de otras aplicaciones de gestión de base de datos, sin embargo, Base incorpora características nuevas como la habilidad de analizar y editar relaciones a partir de la vista de un diagrama, incorpora HSQLDB como su motor de bases de datos relación por defecto y utilizar </a:t>
            </a:r>
            <a:r>
              <a:rPr lang="es-MX" sz="2000" dirty="0" err="1"/>
              <a:t>dBase</a:t>
            </a:r>
            <a:r>
              <a:rPr lang="es-MX" sz="2000" dirty="0"/>
              <a:t>, Access, MYSQL u ORACLE o cualquier base de datos compatible con ODBD o JDBC [1].</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4" name="Imagen 3"/>
          <p:cNvPicPr>
            <a:picLocks noChangeAspect="1"/>
          </p:cNvPicPr>
          <p:nvPr/>
        </p:nvPicPr>
        <p:blipFill>
          <a:blip r:embed="rId4"/>
          <a:stretch>
            <a:fillRect/>
          </a:stretch>
        </p:blipFill>
        <p:spPr>
          <a:xfrm>
            <a:off x="7412181" y="1825625"/>
            <a:ext cx="3422073" cy="3568137"/>
          </a:xfrm>
          <a:prstGeom prst="rect">
            <a:avLst/>
          </a:prstGeom>
        </p:spPr>
      </p:pic>
    </p:spTree>
    <p:extLst>
      <p:ext uri="{BB962C8B-B14F-4D97-AF65-F5344CB8AC3E}">
        <p14:creationId xmlns:p14="http://schemas.microsoft.com/office/powerpoint/2010/main" val="4385461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3076</TotalTime>
  <Words>684</Words>
  <Application>Microsoft Office PowerPoint</Application>
  <PresentationFormat>Panorámica</PresentationFormat>
  <Paragraphs>33</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Arial Black</vt:lpstr>
      <vt:lpstr>Calibri</vt:lpstr>
      <vt:lpstr>Calibri Light</vt:lpstr>
      <vt:lpstr>Tema de Office</vt:lpstr>
      <vt:lpstr>Presentación de PowerPoint</vt:lpstr>
      <vt:lpstr>Libre Office</vt:lpstr>
      <vt:lpstr>Características del Libre Office.</vt:lpstr>
      <vt:lpstr>Microsoft Office vs Libre Office [2].</vt:lpstr>
      <vt:lpstr>Write</vt:lpstr>
      <vt:lpstr>Calc</vt:lpstr>
      <vt:lpstr>Impress</vt:lpstr>
      <vt:lpstr>Draw</vt:lpstr>
      <vt:lpstr>Base</vt:lpstr>
      <vt:lpstr>Math</vt:lpstr>
      <vt:lpstr>Bibliografía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Pato</cp:lastModifiedBy>
  <cp:revision>84</cp:revision>
  <dcterms:created xsi:type="dcterms:W3CDTF">2020-03-16T18:27:16Z</dcterms:created>
  <dcterms:modified xsi:type="dcterms:W3CDTF">2020-10-07T22:21:21Z</dcterms:modified>
</cp:coreProperties>
</file>